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8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DAB0-7C5E-4BDA-8BBD-E18ED5AE55D6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1464-A0E3-408B-B113-289A61DCC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235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DAB0-7C5E-4BDA-8BBD-E18ED5AE55D6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1464-A0E3-408B-B113-289A61DCC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18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DAB0-7C5E-4BDA-8BBD-E18ED5AE55D6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1464-A0E3-408B-B113-289A61DCC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215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DAB0-7C5E-4BDA-8BBD-E18ED5AE55D6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1464-A0E3-408B-B113-289A61DCC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281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DAB0-7C5E-4BDA-8BBD-E18ED5AE55D6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1464-A0E3-408B-B113-289A61DCC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219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DAB0-7C5E-4BDA-8BBD-E18ED5AE55D6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1464-A0E3-408B-B113-289A61DCC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54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DAB0-7C5E-4BDA-8BBD-E18ED5AE55D6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1464-A0E3-408B-B113-289A61DCC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56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DAB0-7C5E-4BDA-8BBD-E18ED5AE55D6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1464-A0E3-408B-B113-289A61DCC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9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DAB0-7C5E-4BDA-8BBD-E18ED5AE55D6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1464-A0E3-408B-B113-289A61DCC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5493" y="6582627"/>
            <a:ext cx="809738" cy="228632"/>
          </a:xfrm>
          <a:prstGeom prst="rect">
            <a:avLst/>
          </a:prstGeom>
        </p:spPr>
      </p:pic>
      <p:sp>
        <p:nvSpPr>
          <p:cNvPr id="6" name="正方形/長方形 5"/>
          <p:cNvSpPr/>
          <p:nvPr userDrawn="1"/>
        </p:nvSpPr>
        <p:spPr>
          <a:xfrm>
            <a:off x="10610842" y="6494521"/>
            <a:ext cx="1575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http://itdiy.org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2518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DAB0-7C5E-4BDA-8BBD-E18ED5AE55D6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1464-A0E3-408B-B113-289A61DCC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1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DAB0-7C5E-4BDA-8BBD-E18ED5AE55D6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1464-A0E3-408B-B113-289A61DCC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03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8DAB0-7C5E-4BDA-8BBD-E18ED5AE55D6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51464-A0E3-408B-B113-289A61DCC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99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角丸四角形 27"/>
          <p:cNvSpPr/>
          <p:nvPr/>
        </p:nvSpPr>
        <p:spPr>
          <a:xfrm>
            <a:off x="358601" y="2010257"/>
            <a:ext cx="11510678" cy="2961484"/>
          </a:xfrm>
          <a:prstGeom prst="roundRect">
            <a:avLst>
              <a:gd name="adj" fmla="val 589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87737" y="5946146"/>
            <a:ext cx="11452405" cy="58016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メンバー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・ステークホルダー</a:t>
            </a:r>
            <a:endParaRPr lang="ja-JP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5843" y="5663602"/>
            <a:ext cx="1050964" cy="1050964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358601" y="525577"/>
            <a:ext cx="11510677" cy="51023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エグゼクティブのリーダーシップ・タイプ</a:t>
            </a:r>
            <a:endParaRPr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98147" y="2122117"/>
            <a:ext cx="85902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IT</a:t>
            </a:r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中間</a:t>
            </a:r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管理</a:t>
            </a:r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職のリーダーシップ・タイプ</a:t>
            </a:r>
            <a:endParaRPr lang="ja-JP" altLang="ja-JP" sz="3200" b="1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151" y="2648417"/>
            <a:ext cx="2221468" cy="2221468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6733" y="19697"/>
            <a:ext cx="2028207" cy="2028207"/>
          </a:xfrm>
          <a:prstGeom prst="rect">
            <a:avLst/>
          </a:prstGeom>
        </p:spPr>
      </p:pic>
      <p:sp>
        <p:nvSpPr>
          <p:cNvPr id="19" name="下矢印 18"/>
          <p:cNvSpPr/>
          <p:nvPr/>
        </p:nvSpPr>
        <p:spPr>
          <a:xfrm>
            <a:off x="5630210" y="947815"/>
            <a:ext cx="967458" cy="1174302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3821" y="5714816"/>
            <a:ext cx="928872" cy="928872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64653" y="5675086"/>
            <a:ext cx="914812" cy="914812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94779" y="5634974"/>
            <a:ext cx="954924" cy="954924"/>
          </a:xfrm>
          <a:prstGeom prst="rect">
            <a:avLst/>
          </a:prstGeom>
        </p:spPr>
      </p:pic>
      <p:sp>
        <p:nvSpPr>
          <p:cNvPr id="24" name="正方形/長方形 23"/>
          <p:cNvSpPr/>
          <p:nvPr/>
        </p:nvSpPr>
        <p:spPr>
          <a:xfrm>
            <a:off x="98610" y="95075"/>
            <a:ext cx="81523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u="sng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３つの</a:t>
            </a:r>
            <a:r>
              <a:rPr lang="ja-JP" altLang="en-US" sz="2000" b="1" u="sng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リーダーシップ・タイプ</a:t>
            </a:r>
            <a:endParaRPr lang="en-US" altLang="ja-JP" sz="2000" b="1" u="sng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687634" y="1100669"/>
            <a:ext cx="48526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rgbClr val="0033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ヒーロー型・リーダーシップ</a:t>
            </a:r>
            <a:endParaRPr lang="ja-JP" altLang="en-US" sz="2800" b="1" dirty="0">
              <a:solidFill>
                <a:srgbClr val="0033C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下矢印 30"/>
          <p:cNvSpPr/>
          <p:nvPr/>
        </p:nvSpPr>
        <p:spPr>
          <a:xfrm>
            <a:off x="5630210" y="4880812"/>
            <a:ext cx="967458" cy="1174302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687634" y="5091038"/>
            <a:ext cx="48526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サーバント・リーダーシップ</a:t>
            </a:r>
            <a:endParaRPr lang="ja-JP" altLang="en-US" sz="2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630398" y="5680643"/>
            <a:ext cx="963046" cy="963046"/>
          </a:xfrm>
          <a:prstGeom prst="rect">
            <a:avLst/>
          </a:prstGeom>
        </p:spPr>
      </p:pic>
      <p:sp>
        <p:nvSpPr>
          <p:cNvPr id="25" name="テキスト ボックス 24"/>
          <p:cNvSpPr txBox="1"/>
          <p:nvPr/>
        </p:nvSpPr>
        <p:spPr>
          <a:xfrm>
            <a:off x="1608465" y="2649670"/>
            <a:ext cx="6279283" cy="2160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2800" b="1" u="sng" dirty="0" smtClean="0">
                <a:solidFill>
                  <a:srgbClr val="FF0000"/>
                </a:solidFill>
              </a:rPr>
              <a:t>サーバント・リーダーシップ</a:t>
            </a:r>
            <a:endParaRPr kumimoji="1" lang="en-US" altLang="ja-JP" sz="2800" b="1" u="sng" dirty="0" smtClean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ja-JP" altLang="en-US" sz="2800" b="1" dirty="0" smtClean="0"/>
              <a:t>メンバーをサーブしてチーム力を発揮</a:t>
            </a:r>
            <a:endParaRPr kumimoji="1" lang="en-US" altLang="ja-JP" sz="2800" b="1" dirty="0" smtClean="0"/>
          </a:p>
          <a:p>
            <a:pPr>
              <a:lnSpc>
                <a:spcPct val="120000"/>
              </a:lnSpc>
            </a:pPr>
            <a:r>
              <a:rPr lang="ja-JP" altLang="en-US" sz="2800" b="1" u="sng" dirty="0" smtClean="0">
                <a:solidFill>
                  <a:srgbClr val="FF0000"/>
                </a:solidFill>
              </a:rPr>
              <a:t>サイレント</a:t>
            </a:r>
            <a:r>
              <a:rPr lang="ja-JP" altLang="en-US" sz="2800" b="1" u="sng" dirty="0">
                <a:solidFill>
                  <a:srgbClr val="FF0000"/>
                </a:solidFill>
              </a:rPr>
              <a:t>・</a:t>
            </a:r>
            <a:r>
              <a:rPr lang="ja-JP" altLang="en-US" sz="2800" b="1" u="sng" dirty="0" smtClean="0">
                <a:solidFill>
                  <a:srgbClr val="FF0000"/>
                </a:solidFill>
              </a:rPr>
              <a:t>リーダーシップ</a:t>
            </a:r>
            <a:endParaRPr lang="en-US" altLang="ja-JP" sz="2800" b="1" u="sng" dirty="0" smtClean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ja-JP" altLang="en-US" sz="2800" dirty="0"/>
              <a:t>健全な利己主義</a:t>
            </a:r>
            <a:r>
              <a:rPr lang="ja-JP" altLang="en-US" sz="2800" dirty="0" smtClean="0"/>
              <a:t>で</a:t>
            </a:r>
            <a:r>
              <a:rPr lang="ja-JP" altLang="en-US" sz="2800" dirty="0"/>
              <a:t>コミットメント</a:t>
            </a:r>
            <a:r>
              <a:rPr lang="ja-JP" altLang="en-US" sz="2800" dirty="0" smtClean="0"/>
              <a:t>を実行</a:t>
            </a:r>
            <a:endParaRPr kumimoji="1" lang="ja-JP" altLang="en-US" sz="2800" b="1" dirty="0"/>
          </a:p>
        </p:txBody>
      </p:sp>
      <p:sp>
        <p:nvSpPr>
          <p:cNvPr id="5" name="円弧 4"/>
          <p:cNvSpPr/>
          <p:nvPr/>
        </p:nvSpPr>
        <p:spPr>
          <a:xfrm>
            <a:off x="9193297" y="2917211"/>
            <a:ext cx="1307223" cy="1147575"/>
          </a:xfrm>
          <a:prstGeom prst="arc">
            <a:avLst>
              <a:gd name="adj1" fmla="val 15843099"/>
              <a:gd name="adj2" fmla="val 11182576"/>
            </a:avLst>
          </a:prstGeom>
          <a:ln w="381000" cap="flat">
            <a:solidFill>
              <a:schemeClr val="accent4">
                <a:lumMod val="20000"/>
                <a:lumOff val="80000"/>
              </a:schemeClr>
            </a:solidFill>
            <a:miter lim="800000"/>
            <a:tailEnd type="triangle" w="sm" len="sm"/>
          </a:ln>
          <a:effectLst>
            <a:glow rad="38100">
              <a:schemeClr val="tx1">
                <a:alpha val="5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583297" y="3032769"/>
            <a:ext cx="30572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サイレント</a:t>
            </a:r>
            <a:endParaRPr lang="en-US" altLang="ja-JP" sz="28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リーダーシップ</a:t>
            </a:r>
            <a:endParaRPr lang="ja-JP" altLang="en-US" sz="2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260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ITDIY</cp:keywords>
  <dc:description>http://itdiy.org</dc:description>
  <cp:lastModifiedBy/>
  <cp:revision>1</cp:revision>
  <dcterms:created xsi:type="dcterms:W3CDTF">2016-07-13T11:11:28Z</dcterms:created>
  <dcterms:modified xsi:type="dcterms:W3CDTF">2016-08-24T03:51:55Z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