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23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189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21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28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421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54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56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9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5493" y="6582627"/>
            <a:ext cx="809738" cy="228632"/>
          </a:xfrm>
          <a:prstGeom prst="rect">
            <a:avLst/>
          </a:prstGeom>
        </p:spPr>
      </p:pic>
      <p:sp>
        <p:nvSpPr>
          <p:cNvPr id="6" name="正方形/長方形 5"/>
          <p:cNvSpPr/>
          <p:nvPr userDrawn="1"/>
        </p:nvSpPr>
        <p:spPr>
          <a:xfrm>
            <a:off x="10610842" y="6494521"/>
            <a:ext cx="15754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 smtClean="0"/>
              <a:t>http://itdiy.org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7251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1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03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DAB0-7C5E-4BDA-8BBD-E18ED5AE55D6}" type="datetimeFigureOut">
              <a:rPr kumimoji="1" lang="ja-JP" altLang="en-US" smtClean="0"/>
              <a:t>2016/8/23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51464-A0E3-408B-B113-289A61DCC3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9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358601" y="5946146"/>
            <a:ext cx="11452405" cy="58016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メンバー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・ステークホルダー</a:t>
            </a:r>
            <a:endParaRPr lang="ja-JP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843" y="5663602"/>
            <a:ext cx="1050964" cy="1050964"/>
          </a:xfrm>
          <a:prstGeom prst="rect">
            <a:avLst/>
          </a:prstGeom>
        </p:spPr>
      </p:pic>
      <p:sp>
        <p:nvSpPr>
          <p:cNvPr id="3" name="角丸四角形 2"/>
          <p:cNvSpPr/>
          <p:nvPr/>
        </p:nvSpPr>
        <p:spPr>
          <a:xfrm>
            <a:off x="358601" y="525577"/>
            <a:ext cx="11510677" cy="51023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エグゼクティブ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358601" y="2010257"/>
            <a:ext cx="11510678" cy="2961484"/>
          </a:xfrm>
          <a:prstGeom prst="roundRect">
            <a:avLst>
              <a:gd name="adj" fmla="val 589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98147" y="2122117"/>
            <a:ext cx="85902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サイレント・リーダーシップ（中間管理職）</a:t>
            </a:r>
            <a:endParaRPr lang="ja-JP" altLang="ja-JP" sz="3200" b="1" dirty="0"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6151" y="2648417"/>
            <a:ext cx="2221468" cy="222146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04020" y="496861"/>
            <a:ext cx="1360623" cy="1360623"/>
          </a:xfrm>
          <a:prstGeom prst="rect">
            <a:avLst/>
          </a:prstGeom>
        </p:spPr>
      </p:pic>
      <p:sp>
        <p:nvSpPr>
          <p:cNvPr id="19" name="下矢印 18"/>
          <p:cNvSpPr/>
          <p:nvPr/>
        </p:nvSpPr>
        <p:spPr>
          <a:xfrm>
            <a:off x="5630210" y="947815"/>
            <a:ext cx="967458" cy="84517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3821" y="5714816"/>
            <a:ext cx="928872" cy="928872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4653" y="5675086"/>
            <a:ext cx="914812" cy="914812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94779" y="5634974"/>
            <a:ext cx="954924" cy="954924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98610" y="95075"/>
            <a:ext cx="81523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u="sng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サイレント・リーダーシップの位置づけ</a:t>
            </a:r>
            <a:endParaRPr lang="ja-JP" altLang="ja-JP" sz="2000" b="1" u="sng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687908" y="1070525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00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ヒーロー型・リーダーシップ</a:t>
            </a:r>
            <a:endParaRPr lang="ja-JP" altLang="en-US" sz="1600" b="1" dirty="0">
              <a:solidFill>
                <a:srgbClr val="00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下矢印 30"/>
          <p:cNvSpPr/>
          <p:nvPr/>
        </p:nvSpPr>
        <p:spPr>
          <a:xfrm>
            <a:off x="5630210" y="5212396"/>
            <a:ext cx="967458" cy="845172"/>
          </a:xfrm>
          <a:prstGeom prst="down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87908" y="5302046"/>
            <a:ext cx="28520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0033C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サーバント・リーダーシップ</a:t>
            </a:r>
            <a:endParaRPr lang="ja-JP" altLang="en-US" sz="1600" b="1" dirty="0">
              <a:solidFill>
                <a:srgbClr val="0033C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608465" y="2649670"/>
            <a:ext cx="7415813" cy="2119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2800" b="1" dirty="0" smtClean="0"/>
              <a:t>・困難なコミットメントの実行を責務として</a:t>
            </a:r>
            <a:r>
              <a:rPr lang="ja-JP" altLang="en-US" sz="2800" b="1" dirty="0"/>
              <a:t>貫</a:t>
            </a:r>
            <a:r>
              <a:rPr lang="ja-JP" altLang="en-US" sz="2800" b="1" dirty="0" smtClean="0"/>
              <a:t>く</a:t>
            </a:r>
            <a:endParaRPr kumimoji="1" lang="en-US" altLang="ja-JP" sz="2800" b="1" dirty="0" smtClean="0"/>
          </a:p>
          <a:p>
            <a:pPr>
              <a:lnSpc>
                <a:spcPct val="120000"/>
              </a:lnSpc>
            </a:pPr>
            <a:r>
              <a:rPr lang="ja-JP" altLang="en-US" sz="2800" b="1" dirty="0" smtClean="0"/>
              <a:t>・実行に矛盾があっても自分の信念を貫く</a:t>
            </a:r>
            <a:endParaRPr lang="en-US" altLang="ja-JP" sz="2800" b="1" dirty="0" smtClean="0"/>
          </a:p>
          <a:p>
            <a:pPr>
              <a:lnSpc>
                <a:spcPct val="120000"/>
              </a:lnSpc>
            </a:pPr>
            <a:r>
              <a:rPr kumimoji="1" lang="ja-JP" altLang="en-US" sz="2800" b="1" dirty="0" smtClean="0"/>
              <a:t>・</a:t>
            </a:r>
            <a:r>
              <a:rPr lang="ja-JP" altLang="en-US" sz="2800" b="1" dirty="0"/>
              <a:t>価値</a:t>
            </a:r>
            <a:r>
              <a:rPr lang="ja-JP" altLang="en-US" sz="2800" b="1" dirty="0" smtClean="0"/>
              <a:t>ある</a:t>
            </a:r>
            <a:r>
              <a:rPr kumimoji="1" lang="ja-JP" altLang="en-US" sz="2800" b="1" dirty="0" smtClean="0"/>
              <a:t>困難、リスクをとることで更なる高みへ</a:t>
            </a:r>
            <a:endParaRPr kumimoji="1" lang="en-US" altLang="ja-JP" sz="2800" b="1" dirty="0" smtClean="0"/>
          </a:p>
          <a:p>
            <a:pPr>
              <a:lnSpc>
                <a:spcPct val="120000"/>
              </a:lnSpc>
            </a:pPr>
            <a:r>
              <a:rPr lang="ja-JP" altLang="en-US" sz="2800" b="1" dirty="0" smtClean="0"/>
              <a:t>・健全な利己主義で目的を達成してゆく</a:t>
            </a:r>
            <a:endParaRPr kumimoji="1" lang="ja-JP" altLang="en-US" sz="2800" b="1" dirty="0"/>
          </a:p>
        </p:txBody>
      </p:sp>
      <p:sp>
        <p:nvSpPr>
          <p:cNvPr id="32" name="左カーブ矢印 31"/>
          <p:cNvSpPr/>
          <p:nvPr/>
        </p:nvSpPr>
        <p:spPr>
          <a:xfrm flipV="1">
            <a:off x="9321534" y="417843"/>
            <a:ext cx="1430981" cy="2395931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82583" y="1337456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コミットメント実行で期待に応える</a:t>
            </a:r>
            <a:endParaRPr lang="en-US" altLang="ja-JP" sz="16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中間管理職からのボトムアップ・アプローチ</a:t>
            </a:r>
            <a:endParaRPr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30398" y="5680643"/>
            <a:ext cx="963046" cy="963046"/>
          </a:xfrm>
          <a:prstGeom prst="rect">
            <a:avLst/>
          </a:prstGeom>
        </p:spPr>
      </p:pic>
      <p:sp>
        <p:nvSpPr>
          <p:cNvPr id="34" name="左カーブ矢印 33"/>
          <p:cNvSpPr/>
          <p:nvPr/>
        </p:nvSpPr>
        <p:spPr>
          <a:xfrm>
            <a:off x="9321534" y="3253128"/>
            <a:ext cx="1430981" cy="2395931"/>
          </a:xfrm>
          <a:prstGeom prst="curvedLef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138618" y="3982044"/>
            <a:ext cx="2852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影響力、立ち位置を活かした</a:t>
            </a:r>
            <a:endParaRPr lang="en-US" altLang="ja-JP" sz="16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リソース、スキルの活用</a:t>
            </a:r>
            <a:endParaRPr lang="ja-JP" altLang="en-US" sz="16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260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>ITDIY</cp:keywords>
  <dc:description>http://itdiy.org</dc:description>
  <cp:lastModifiedBy/>
  <cp:revision>1</cp:revision>
  <dcterms:created xsi:type="dcterms:W3CDTF">2016-07-13T11:11:28Z</dcterms:created>
  <dcterms:modified xsi:type="dcterms:W3CDTF">2016-08-23T09:50:12Z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